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handoutMasterIdLst>
    <p:handoutMasterId r:id="rId27"/>
  </p:handoutMasterIdLst>
  <p:sldIdLst>
    <p:sldId id="256" r:id="rId2"/>
    <p:sldId id="268" r:id="rId3"/>
    <p:sldId id="269" r:id="rId4"/>
    <p:sldId id="258" r:id="rId5"/>
    <p:sldId id="259" r:id="rId6"/>
    <p:sldId id="257" r:id="rId7"/>
    <p:sldId id="270" r:id="rId8"/>
    <p:sldId id="260" r:id="rId9"/>
    <p:sldId id="262" r:id="rId10"/>
    <p:sldId id="261" r:id="rId11"/>
    <p:sldId id="263" r:id="rId12"/>
    <p:sldId id="264" r:id="rId13"/>
    <p:sldId id="265" r:id="rId14"/>
    <p:sldId id="280" r:id="rId15"/>
    <p:sldId id="276" r:id="rId16"/>
    <p:sldId id="266" r:id="rId17"/>
    <p:sldId id="271" r:id="rId18"/>
    <p:sldId id="272" r:id="rId19"/>
    <p:sldId id="273" r:id="rId20"/>
    <p:sldId id="277" r:id="rId21"/>
    <p:sldId id="279" r:id="rId22"/>
    <p:sldId id="274" r:id="rId23"/>
    <p:sldId id="275" r:id="rId24"/>
    <p:sldId id="267" r:id="rId2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99"/>
    <a:srgbClr val="00999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14" autoAdjust="0"/>
    <p:restoredTop sz="94615" autoAdjust="0"/>
  </p:normalViewPr>
  <p:slideViewPr>
    <p:cSldViewPr>
      <p:cViewPr>
        <p:scale>
          <a:sx n="75" d="100"/>
          <a:sy n="75" d="100"/>
        </p:scale>
        <p:origin x="-472" y="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1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8475" cy="46498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9" y="1"/>
            <a:ext cx="3038475" cy="46498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8C0D1F-B536-4526-99D0-5D23C0A3A2D4}" type="datetimeFigureOut">
              <a:rPr lang="en-US" smtClean="0"/>
              <a:t>2/2/2014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823"/>
            <a:ext cx="3038475" cy="4649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9" y="8829823"/>
            <a:ext cx="3038475" cy="4649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75C199-798D-444F-AA1E-DFD121AB8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2571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8475" cy="46498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9" y="1"/>
            <a:ext cx="3038475" cy="46498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52D1C5-C971-462F-AA5B-A6B7FC05976C}" type="datetimeFigureOut">
              <a:rPr lang="en-US" smtClean="0"/>
              <a:t>2/2/2014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510"/>
            <a:ext cx="5607050" cy="418322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823"/>
            <a:ext cx="3038475" cy="4649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9" y="8829823"/>
            <a:ext cx="3038475" cy="4649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EB0E1B-ADCB-4BB0-A22D-3B92A26536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297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EB0E1B-ADCB-4BB0-A22D-3B92A265361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444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E23CC-C242-47E5-885A-583249681080}" type="datetimeFigureOut">
              <a:rPr lang="en-US" smtClean="0"/>
              <a:t>2/2/2014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D6B6B-62EA-4EE6-A179-C5553060A23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E23CC-C242-47E5-885A-583249681080}" type="datetimeFigureOut">
              <a:rPr lang="en-US" smtClean="0"/>
              <a:t>2/2/2014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D6B6B-62EA-4EE6-A179-C5553060A2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E23CC-C242-47E5-885A-583249681080}" type="datetimeFigureOut">
              <a:rPr lang="en-US" smtClean="0"/>
              <a:t>2/2/2014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D6B6B-62EA-4EE6-A179-C5553060A2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E23CC-C242-47E5-885A-583249681080}" type="datetimeFigureOut">
              <a:rPr lang="en-US" smtClean="0"/>
              <a:t>2/2/2014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D6B6B-62EA-4EE6-A179-C5553060A2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E23CC-C242-47E5-885A-583249681080}" type="datetimeFigureOut">
              <a:rPr lang="en-US" smtClean="0"/>
              <a:t>2/2/2014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5BED6B6B-62EA-4EE6-A179-C5553060A23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E23CC-C242-47E5-885A-583249681080}" type="datetimeFigureOut">
              <a:rPr lang="en-US" smtClean="0"/>
              <a:t>2/2/2014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D6B6B-62EA-4EE6-A179-C5553060A2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E23CC-C242-47E5-885A-583249681080}" type="datetimeFigureOut">
              <a:rPr lang="en-US" smtClean="0"/>
              <a:t>2/2/2014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D6B6B-62EA-4EE6-A179-C5553060A2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E23CC-C242-47E5-885A-583249681080}" type="datetimeFigureOut">
              <a:rPr lang="en-US" smtClean="0"/>
              <a:t>2/2/2014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D6B6B-62EA-4EE6-A179-C5553060A2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E23CC-C242-47E5-885A-583249681080}" type="datetimeFigureOut">
              <a:rPr lang="en-US" smtClean="0"/>
              <a:t>2/2/2014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D6B6B-62EA-4EE6-A179-C5553060A2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E23CC-C242-47E5-885A-583249681080}" type="datetimeFigureOut">
              <a:rPr lang="en-US" smtClean="0"/>
              <a:t>2/2/2014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D6B6B-62EA-4EE6-A179-C5553060A2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E23CC-C242-47E5-885A-583249681080}" type="datetimeFigureOut">
              <a:rPr lang="en-US" smtClean="0"/>
              <a:t>2/2/2014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D6B6B-62EA-4EE6-A179-C5553060A23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9000"/>
            <a:duotone>
              <a:schemeClr val="bg2">
                <a:shade val="3000"/>
                <a:satMod val="110000"/>
              </a:schemeClr>
              <a:schemeClr val="bg2">
                <a:tint val="60000"/>
                <a:satMod val="425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89E23CC-C242-47E5-885A-583249681080}" type="datetimeFigureOut">
              <a:rPr lang="en-US" smtClean="0"/>
              <a:t>2/2/2014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ED6B6B-62EA-4EE6-A179-C5553060A238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64-Bits</a:t>
            </a: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R. Timothy Tomaselli</a:t>
            </a:r>
          </a:p>
          <a:p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February 3, 2014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4272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Branch Prediction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867400"/>
          </a:xfrm>
        </p:spPr>
        <p:txBody>
          <a:bodyPr>
            <a:normAutofit/>
          </a:bodyPr>
          <a:lstStyle/>
          <a:p>
            <a:endParaRPr lang="en" dirty="0"/>
          </a:p>
          <a:p>
            <a:endParaRPr lang="en" dirty="0"/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branch hints </a:t>
            </a:r>
            <a:endParaRPr lang="en-US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BPP and BPRP - branch prediction preload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fr-F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4-bit code </a:t>
            </a:r>
            <a:r>
              <a:rPr lang="fr-FR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describes</a:t>
            </a:r>
            <a:r>
              <a:rPr lang="fr-F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target</a:t>
            </a:r>
            <a:r>
              <a:rPr lang="fr-F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branch</a:t>
            </a:r>
            <a:r>
              <a:rPr lang="fr-F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length, call, return, neither</a:t>
            </a:r>
          </a:p>
        </p:txBody>
      </p:sp>
    </p:spTree>
    <p:extLst>
      <p:ext uri="{BB962C8B-B14F-4D97-AF65-F5344CB8AC3E}">
        <p14:creationId xmlns:p14="http://schemas.microsoft.com/office/powerpoint/2010/main" val="282612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76200"/>
            <a:ext cx="5943600" cy="1143000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MORE ABOUT INSTRUCTION CHANGES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867400"/>
          </a:xfrm>
        </p:spPr>
        <p:txBody>
          <a:bodyPr>
            <a:normAutofit fontScale="85000" lnSpcReduction="20000"/>
          </a:bodyPr>
          <a:lstStyle/>
          <a:p>
            <a:endParaRPr lang="en" dirty="0"/>
          </a:p>
          <a:p>
            <a:endParaRPr lang="en" dirty="0"/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full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IEEE binary floating point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ull IEEE decimal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floating point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moves, compares, searches for C-style strings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many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many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more control program instructions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slew of security/encryption-related instructions 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conditional LOAD/STORE</a:t>
            </a:r>
          </a:p>
          <a:p>
            <a:pPr lvl="1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STGE 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R1,X'8',FRED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finally!   SLR+IC = LLGC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LB/LBG - loads and sign-extends a byte </a:t>
            </a:r>
          </a:p>
        </p:txBody>
      </p:sp>
    </p:spTree>
    <p:extLst>
      <p:ext uri="{BB962C8B-B14F-4D97-AF65-F5344CB8AC3E}">
        <p14:creationId xmlns:p14="http://schemas.microsoft.com/office/powerpoint/2010/main" val="2538618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924800" cy="11430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EVEN MORE 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ABOUT INSTRUCTION CHANGES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867400"/>
          </a:xfrm>
        </p:spPr>
        <p:txBody>
          <a:bodyPr>
            <a:normAutofit/>
          </a:bodyPr>
          <a:lstStyle/>
          <a:p>
            <a:endParaRPr lang="en" dirty="0"/>
          </a:p>
          <a:p>
            <a:endParaRPr lang="en" dirty="0"/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Translate now has four forms:</a:t>
            </a:r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byte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byte</a:t>
            </a:r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byte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half-word</a:t>
            </a:r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half-word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byte</a:t>
            </a:r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half-word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half-word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collection of 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load/compare-and-trap-style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instructions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OI/NI/XI atomic !!   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load multiple disjoint - R1,R3,D2(B2),D4(B4)  loads 0..31 from D2(B2) into R1..R3; then 32..63</a:t>
            </a:r>
          </a:p>
        </p:txBody>
      </p:sp>
    </p:spTree>
    <p:extLst>
      <p:ext uri="{BB962C8B-B14F-4D97-AF65-F5344CB8AC3E}">
        <p14:creationId xmlns:p14="http://schemas.microsoft.com/office/powerpoint/2010/main" val="541400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924800" cy="11430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STILL MORE 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ABOUT INSTRUCTION CHANGES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867400"/>
          </a:xfrm>
        </p:spPr>
        <p:txBody>
          <a:bodyPr>
            <a:normAutofit/>
          </a:bodyPr>
          <a:lstStyle/>
          <a:p>
            <a:endParaRPr lang="en" dirty="0"/>
          </a:p>
          <a:p>
            <a:endParaRPr lang="en" dirty="0"/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conversions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among UTF-8, 16, 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ASCII character and digit 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multiply (20)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64/64, 64/32, "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single", immediate, 64-bit logical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divide (10)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- 64/64, 64/32, "single", 64-bit logical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load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reversed - 2, 4, 8 bytes - endian 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conversion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1660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924800" cy="11430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EVEN </a:t>
            </a: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MORE 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ABOUT INSTRUCTION CHANGES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867400"/>
          </a:xfrm>
        </p:spPr>
        <p:txBody>
          <a:bodyPr>
            <a:normAutofit/>
          </a:bodyPr>
          <a:lstStyle/>
          <a:p>
            <a:endParaRPr lang="en" dirty="0"/>
          </a:p>
          <a:p>
            <a:endParaRPr lang="en" dirty="0"/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compare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swap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store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D1(B1),D2(B2),R3</a:t>
            </a:r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R3 contains many mode 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bits</a:t>
            </a:r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GR0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GR1 contain lengths and parameter list 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address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NIAI - Next Instruction Access Intent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PFD - Pre-fetch /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Castout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Data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ECAG – Extract CPU Attributes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5129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92162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 GPRs – REALLY??</a:t>
            </a:r>
            <a:endParaRPr 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839200" cy="5943600"/>
          </a:xfrm>
        </p:spPr>
        <p:txBody>
          <a:bodyPr>
            <a:normAutofit fontScale="55000" lnSpcReduction="20000"/>
          </a:bodyPr>
          <a:lstStyle/>
          <a:p>
            <a:endParaRPr lang="en" dirty="0"/>
          </a:p>
          <a:p>
            <a:pPr marL="137160" indent="0">
              <a:buClr>
                <a:srgbClr val="C00000"/>
              </a:buClr>
              <a:buNone/>
            </a:pP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Many 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instructions duplicate 32-bit operations but instead use bits 0..31 </a:t>
            </a:r>
            <a:endParaRPr lang="en-US" sz="3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" indent="0">
              <a:buClr>
                <a:srgbClr val="C00000"/>
              </a:buClr>
              <a:buNone/>
            </a:pP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leaving </a:t>
            </a: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32..63 untouched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ADD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ADD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IMMEDIATE HIGH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ADD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LOGICAL HIGH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ADD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LOGICAL WITH SIGNED 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IMMEDIATE HIGH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BRANCH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RELATIVE ON COUNT HIGH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COMPARE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COMPARE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IMMEDIATE HIGH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COMPARE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LOGICAL HIGH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COMPARE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LOGICAL IMMEDIATE HIGH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LOAD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BYTE HIGH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LOAD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HALFWORD HIGH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LOAD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LOAD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LOGICAL CHARACTER HIGH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LOAD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LOGICAL HALFWORD HIGH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ROTATE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THEN INSERT SELECTED BITS HIGH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ROTATE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THEN INSERT SELECTED BITS LOW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STORE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CHARACTER HIGH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STORE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HALFWORD HIGH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SUBTRACT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SUBTRACT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LOGICAL HIGH</a:t>
            </a:r>
          </a:p>
        </p:txBody>
      </p:sp>
    </p:spTree>
    <p:extLst>
      <p:ext uri="{BB962C8B-B14F-4D97-AF65-F5344CB8AC3E}">
        <p14:creationId xmlns:p14="http://schemas.microsoft.com/office/powerpoint/2010/main" val="1968791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-76200"/>
            <a:ext cx="9220200" cy="11430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KEWL 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BIT-HANDLING INSTRUCTIONS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6096000"/>
          </a:xfrm>
        </p:spPr>
        <p:txBody>
          <a:bodyPr>
            <a:normAutofit fontScale="77500" lnSpcReduction="20000"/>
          </a:bodyPr>
          <a:lstStyle/>
          <a:p>
            <a:endParaRPr lang="en" dirty="0"/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FLORG 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R1,R2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n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P1[bit 60] then set P2[bit 63]</a:t>
            </a:r>
          </a:p>
          <a:p>
            <a:pPr marL="585216" lvl="1" indent="0">
              <a:buClr>
                <a:srgbClr val="C00000"/>
              </a:buClr>
              <a:buNone/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LG              R2,P1</a:t>
            </a:r>
          </a:p>
          <a:p>
            <a:pPr marL="585216" lvl="1" indent="0">
              <a:buClr>
                <a:srgbClr val="C00000"/>
              </a:buClr>
              <a:buNone/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RISBG[Z]   R3,R2,63,63,60-63</a:t>
            </a:r>
          </a:p>
          <a:p>
            <a:pPr marL="585216" lvl="1" indent="0">
              <a:buClr>
                <a:srgbClr val="C00000"/>
              </a:buClr>
              <a:buNone/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STG            R3,P2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n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RISBG[Z]     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R1,R2,I3,I4,I5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ROSBG[T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 </a:t>
            </a:r>
            <a:endParaRPr lang="en-US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RNSBG[T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RXSBG[T]</a:t>
            </a:r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rotate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R2's value by fifth operand; 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==&gt; 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left  /  -- ==&gt;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right</a:t>
            </a:r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select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bit range from third &amp; fourth operands; wrap-around works!</a:t>
            </a:r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perform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logical operation with R1 target </a:t>
            </a:r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fr-F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T-variant </a:t>
            </a:r>
            <a:r>
              <a:rPr lang="fr-FR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just</a:t>
            </a:r>
            <a:r>
              <a:rPr lang="fr-F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sets condition code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n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POPCNT    R1,R2</a:t>
            </a:r>
          </a:p>
        </p:txBody>
      </p:sp>
    </p:spTree>
    <p:extLst>
      <p:ext uri="{BB962C8B-B14F-4D97-AF65-F5344CB8AC3E}">
        <p14:creationId xmlns:p14="http://schemas.microsoft.com/office/powerpoint/2010/main" val="838917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ADDRESS SPACE SIZES</a:t>
            </a:r>
            <a:endParaRPr 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52600"/>
            <a:ext cx="8265367" cy="3383280"/>
          </a:xfrm>
        </p:spPr>
      </p:pic>
    </p:spTree>
    <p:extLst>
      <p:ext uri="{BB962C8B-B14F-4D97-AF65-F5344CB8AC3E}">
        <p14:creationId xmlns:p14="http://schemas.microsoft.com/office/powerpoint/2010/main" val="2784765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6836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BASIC ADDRESS TRANSLATION</a:t>
            </a:r>
            <a:endParaRPr 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76" y="990600"/>
            <a:ext cx="8804424" cy="5760720"/>
          </a:xfrm>
        </p:spPr>
      </p:pic>
    </p:spTree>
    <p:extLst>
      <p:ext uri="{BB962C8B-B14F-4D97-AF65-F5344CB8AC3E}">
        <p14:creationId xmlns:p14="http://schemas.microsoft.com/office/powerpoint/2010/main" val="3516310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92162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“BIG PAGE” TRANSLATION</a:t>
            </a:r>
            <a:endParaRPr 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944880"/>
            <a:ext cx="8767001" cy="5760720"/>
          </a:xfrm>
        </p:spPr>
      </p:pic>
    </p:spTree>
    <p:extLst>
      <p:ext uri="{BB962C8B-B14F-4D97-AF65-F5344CB8AC3E}">
        <p14:creationId xmlns:p14="http://schemas.microsoft.com/office/powerpoint/2010/main" val="305598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PRE-Z/ARCHITECTURE</a:t>
            </a:r>
            <a:endParaRPr 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10200"/>
          </a:xfrm>
        </p:spPr>
        <p:txBody>
          <a:bodyPr>
            <a:normAutofit fontScale="92500" lnSpcReduction="10000"/>
          </a:bodyPr>
          <a:lstStyle/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 bits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 bits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 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bits</a:t>
            </a:r>
            <a:b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ESA</a:t>
            </a:r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Multiple 2G Address Spaces</a:t>
            </a:r>
            <a:b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 (logically) points to Segment Table</a:t>
            </a:r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     3,16(,7)</a:t>
            </a:r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     3,16(7)</a:t>
            </a:r>
          </a:p>
          <a:p>
            <a:pPr lvl="1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     3, 16(4,7) </a:t>
            </a:r>
            <a:endParaRPr lang="en-US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143000" y="3810000"/>
            <a:ext cx="2819400" cy="533400"/>
          </a:xfrm>
          <a:prstGeom prst="rect">
            <a:avLst/>
          </a:prstGeom>
          <a:solidFill>
            <a:schemeClr val="tx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GPR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953000" y="3810000"/>
            <a:ext cx="2819400" cy="533400"/>
          </a:xfrm>
          <a:prstGeom prst="rect">
            <a:avLst/>
          </a:prstGeom>
          <a:solidFill>
            <a:schemeClr val="tx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Paired AR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2523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TRANSACTION </a:t>
            </a:r>
            <a:r>
              <a:rPr lang="en-US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FACILITY</a:t>
            </a:r>
            <a:endParaRPr 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multiple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nested transactions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transactional-execution facility 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provides the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means by which a program can issue 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multiple instructions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the storage-operand accesses of 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which appear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occur as a single concurrent operation 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observed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other CPUs and by the channel subsystem.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begin/commit protocol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constrained and non-constrained flavors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reduced instruction set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limited number of instructions deep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8828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IS </a:t>
            </a:r>
            <a:r>
              <a:rPr lang="en-US" sz="5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</a:t>
            </a:r>
            <a:r>
              <a:rPr lang="en-US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Z/LPAR</a:t>
            </a:r>
            <a:endParaRPr 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45" y="1600200"/>
            <a:ext cx="8866255" cy="4297680"/>
          </a:xfrm>
        </p:spPr>
      </p:pic>
    </p:spTree>
    <p:extLst>
      <p:ext uri="{BB962C8B-B14F-4D97-AF65-F5344CB8AC3E}">
        <p14:creationId xmlns:p14="http://schemas.microsoft.com/office/powerpoint/2010/main" val="635899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0" y="762000"/>
            <a:ext cx="838200" cy="4876800"/>
          </a:xfrm>
        </p:spPr>
        <p:txBody>
          <a:bodyPr vert="wordArtVert">
            <a:normAutofit fontScale="90000"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FORMATS</a:t>
            </a:r>
            <a:endParaRPr 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0"/>
            <a:ext cx="3227775" cy="6858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0"/>
            <a:ext cx="41712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038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-152400"/>
            <a:ext cx="4191000" cy="1020762"/>
          </a:xfrm>
        </p:spPr>
        <p:txBody>
          <a:bodyPr vert="horz">
            <a:norm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FORMATS</a:t>
            </a:r>
            <a:endParaRPr 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685800"/>
            <a:ext cx="5558323" cy="42976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381" y="5105400"/>
            <a:ext cx="5633024" cy="164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282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FINALLY …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8400"/>
            <a:ext cx="8305800" cy="990600"/>
          </a:xfrm>
        </p:spPr>
        <p:txBody>
          <a:bodyPr>
            <a:noAutofit/>
          </a:bodyPr>
          <a:lstStyle/>
          <a:p>
            <a:pPr marL="136525" indent="0">
              <a:buNone/>
            </a:pPr>
            <a:r>
              <a:rPr lang="en-US" sz="4000" dirty="0" smtClean="0">
                <a:solidFill>
                  <a:schemeClr val="bg1"/>
                </a:solidFill>
              </a:rPr>
              <a:t>The </a:t>
            </a:r>
            <a:r>
              <a:rPr lang="en-US" sz="4000" b="1" dirty="0" smtClean="0">
                <a:solidFill>
                  <a:srgbClr val="009999"/>
                </a:solidFill>
              </a:rPr>
              <a:t>Green Card </a:t>
            </a:r>
            <a:r>
              <a:rPr lang="en-US" sz="4000" dirty="0" smtClean="0">
                <a:solidFill>
                  <a:schemeClr val="bg1"/>
                </a:solidFill>
              </a:rPr>
              <a:t>is now </a:t>
            </a:r>
            <a:r>
              <a:rPr lang="en-US" sz="4000" dirty="0" smtClean="0">
                <a:solidFill>
                  <a:srgbClr val="C00000"/>
                </a:solidFill>
              </a:rPr>
              <a:t>82</a:t>
            </a:r>
            <a:r>
              <a:rPr lang="en-US" sz="4000" dirty="0" smtClean="0">
                <a:solidFill>
                  <a:schemeClr val="bg1"/>
                </a:solidFill>
              </a:rPr>
              <a:t> pages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231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914400"/>
            <a:ext cx="8763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 64</a:t>
            </a:r>
            <a:br>
              <a:rPr lang="en-US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BITS OF ADDRESS SPACE?</a:t>
            </a:r>
            <a:endParaRPr 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0" y="3124200"/>
            <a:ext cx="4114800" cy="1447800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en-US" sz="6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FORTRAN</a:t>
            </a:r>
            <a:endParaRPr lang="en-US" sz="6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2268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763000" cy="8683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REGISTER 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NOMENCLATURE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9941" y="1752600"/>
            <a:ext cx="8229600" cy="1524000"/>
          </a:xfrm>
        </p:spPr>
        <p:txBody>
          <a:bodyPr>
            <a:normAutofit/>
          </a:bodyPr>
          <a:lstStyle/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bits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still numbered left-to-right - 0 to 63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G[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rande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 is the name for 64-bit quantities</a:t>
            </a:r>
          </a:p>
          <a:p>
            <a:pPr marL="137160" indent="0">
              <a:buNone/>
            </a:pPr>
            <a:endParaRPr lang="en-US" dirty="0"/>
          </a:p>
        </p:txBody>
      </p:sp>
      <p:grpSp>
        <p:nvGrpSpPr>
          <p:cNvPr id="77" name="Group 76"/>
          <p:cNvGrpSpPr/>
          <p:nvPr/>
        </p:nvGrpSpPr>
        <p:grpSpPr>
          <a:xfrm>
            <a:off x="457200" y="3657600"/>
            <a:ext cx="8040216" cy="1981200"/>
            <a:chOff x="457200" y="3200400"/>
            <a:chExt cx="8040216" cy="1981200"/>
          </a:xfrm>
        </p:grpSpPr>
        <p:sp>
          <p:nvSpPr>
            <p:cNvPr id="18" name="Rectangle 17"/>
            <p:cNvSpPr/>
            <p:nvPr/>
          </p:nvSpPr>
          <p:spPr>
            <a:xfrm>
              <a:off x="457200" y="4038600"/>
              <a:ext cx="8040216" cy="773668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HH                     HL                    LH                      LL       </a:t>
              </a:r>
              <a:endPara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0" name="Straight Connector 19"/>
            <p:cNvCxnSpPr/>
            <p:nvPr/>
          </p:nvCxnSpPr>
          <p:spPr>
            <a:xfrm flipH="1">
              <a:off x="2578015" y="4038600"/>
              <a:ext cx="12785" cy="76200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4495800" y="3587234"/>
              <a:ext cx="0" cy="1213366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6479359" y="4020083"/>
              <a:ext cx="0" cy="780517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457200" y="4812268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242772" y="4812268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</a:t>
              </a:r>
              <a:endPara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514600" y="4809699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16</a:t>
              </a:r>
              <a:endPara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114800" y="4800600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31</a:t>
              </a:r>
              <a:endPara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479359" y="4812268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48</a:t>
              </a:r>
              <a:endPara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8081918" y="4800600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63</a:t>
              </a:r>
              <a:endPara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461302" y="4812268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32</a:t>
              </a:r>
              <a:endPara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6056114" y="4800600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47</a:t>
              </a:r>
              <a:endPara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2" name="Straight Connector 41"/>
            <p:cNvCxnSpPr/>
            <p:nvPr/>
          </p:nvCxnSpPr>
          <p:spPr>
            <a:xfrm>
              <a:off x="457200" y="3587234"/>
              <a:ext cx="0" cy="1213366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8497416" y="3581400"/>
              <a:ext cx="0" cy="121920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 flipV="1">
              <a:off x="491698" y="3581400"/>
              <a:ext cx="3927902" cy="8754"/>
            </a:xfrm>
            <a:prstGeom prst="straightConnector1">
              <a:avLst/>
            </a:prstGeom>
            <a:ln w="28575">
              <a:solidFill>
                <a:srgbClr val="C00000"/>
              </a:solidFill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/>
            <p:cNvCxnSpPr/>
            <p:nvPr/>
          </p:nvCxnSpPr>
          <p:spPr>
            <a:xfrm flipV="1">
              <a:off x="4572000" y="3581400"/>
              <a:ext cx="3836239" cy="8754"/>
            </a:xfrm>
            <a:prstGeom prst="straightConnector1">
              <a:avLst/>
            </a:prstGeom>
            <a:ln w="28575">
              <a:solidFill>
                <a:srgbClr val="C00000"/>
              </a:solidFill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xtBox 68"/>
            <p:cNvSpPr txBox="1"/>
            <p:nvPr/>
          </p:nvSpPr>
          <p:spPr>
            <a:xfrm>
              <a:off x="2326087" y="3200400"/>
              <a:ext cx="4235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  <a:endPara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6205886" y="3200400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endPara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16358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9438"/>
            <a:ext cx="8229600" cy="868362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REGISTER </a:t>
            </a:r>
            <a:r>
              <a:rPr lang="en-US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NOMENCLATURE (cont.)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OILF, OIHF - the 32-bit immediate ORs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OIHH , OIHL, OILH, OILL - the four 16-bit immediate ORs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n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Finally - register TEST UNDER MASK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TM, TMY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TMHH, TMHL, TMLH, 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TMLL, TMH, TML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8973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Lowly ADD Instruction</a:t>
            </a:r>
            <a:endParaRPr 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990600"/>
            <a:ext cx="8991600" cy="5791200"/>
          </a:xfrm>
        </p:spPr>
        <p:txBody>
          <a:bodyPr>
            <a:normAutofit fontScale="70000" lnSpcReduction="20000"/>
          </a:bodyPr>
          <a:lstStyle/>
          <a:p>
            <a:pPr marL="137160" indent="0">
              <a:buNone/>
            </a:pP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 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just like the old days</a:t>
            </a:r>
          </a:p>
          <a:p>
            <a:pPr marL="137160" indent="0"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 -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also like the old days</a:t>
            </a:r>
          </a:p>
          <a:p>
            <a:pPr marL="137160" indent="0"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AH -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still like the old days</a:t>
            </a:r>
          </a:p>
          <a:p>
            <a:pPr marL="137160" indent="0"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 -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64-bit add with 20-bit signed displacement</a:t>
            </a:r>
          </a:p>
          <a:p>
            <a:pPr marL="137160" indent="0"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AGR -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64-bit RR add</a:t>
            </a:r>
          </a:p>
          <a:p>
            <a:pPr marL="137160" indent="0"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AGF -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64-bit + 32-bit = 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64-bit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add with 20-bit signed displacement</a:t>
            </a:r>
          </a:p>
          <a:p>
            <a:pPr marL="137160" indent="0"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AGFR -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64-bit + 32-bit = 64-bit RR add</a:t>
            </a:r>
          </a:p>
          <a:p>
            <a:pPr marL="137160" indent="0"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AY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- 32-bit add with 20-bit signed displacement</a:t>
            </a:r>
          </a:p>
          <a:p>
            <a:pPr marL="137160" indent="0">
              <a:buNone/>
            </a:pP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AHY - 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16-bit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add with 20-bit signed displacement</a:t>
            </a:r>
          </a:p>
          <a:p>
            <a:pPr marL="137160" indent="0"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ARK -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32-bit RRR add</a:t>
            </a:r>
          </a:p>
          <a:p>
            <a:pPr marL="137160" indent="0"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AGRK -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64-bit RRR add</a:t>
            </a:r>
          </a:p>
          <a:p>
            <a:pPr marL="137160" indent="0"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AGHI -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64-bit + 16-bit = 64-bit</a:t>
            </a:r>
          </a:p>
          <a:p>
            <a:pPr marL="137160" indent="0"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AFI -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32-bit immediate</a:t>
            </a:r>
          </a:p>
          <a:p>
            <a:pPr marL="137160" indent="0"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AGFI -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64-bit + 32-bit  immediate = 64-bit </a:t>
            </a:r>
          </a:p>
          <a:p>
            <a:pPr marL="137160" indent="0"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AHIK 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32-bit + 32-bit + 16-bit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signed immediate</a:t>
            </a:r>
          </a:p>
          <a:p>
            <a:pPr marL="137160" indent="0"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AGIK - 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64-bit + 64-bit + 16-bit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signed immediate</a:t>
            </a:r>
          </a:p>
          <a:p>
            <a:pPr marL="137160" indent="0"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ASI -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32-bit 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+ 8-bits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interlocked storage add with 20-bit signed displacement</a:t>
            </a:r>
          </a:p>
          <a:p>
            <a:pPr marL="137160" indent="0">
              <a:buNone/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AGSI -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64-bit + 8-bit interlocked storage add with 20-bit signed displacement</a:t>
            </a:r>
          </a:p>
          <a:p>
            <a:pPr marL="137160" indent="0">
              <a:buNone/>
            </a:pP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9967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0"/>
            <a:ext cx="6015619" cy="6858000"/>
          </a:xfrm>
        </p:spPr>
      </p:pic>
    </p:spTree>
    <p:extLst>
      <p:ext uri="{BB962C8B-B14F-4D97-AF65-F5344CB8AC3E}">
        <p14:creationId xmlns:p14="http://schemas.microsoft.com/office/powerpoint/2010/main" val="2129469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MORE BASE REGISTERS !!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838200"/>
            <a:ext cx="8686800" cy="5943600"/>
          </a:xfrm>
        </p:spPr>
        <p:txBody>
          <a:bodyPr>
            <a:normAutofit fontScale="62500" lnSpcReduction="20000"/>
          </a:bodyPr>
          <a:lstStyle/>
          <a:p>
            <a:endParaRPr lang="en" dirty="0"/>
          </a:p>
          <a:p>
            <a:pPr marL="137160" indent="0">
              <a:buNone/>
            </a:pPr>
            <a:r>
              <a:rPr lang="en-US" sz="3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well, sort </a:t>
            </a:r>
            <a:r>
              <a:rPr lang="en-US" sz="3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endParaRPr lang="en" sz="3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7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3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relative branch instructions added</a:t>
            </a:r>
          </a:p>
          <a:p>
            <a:pPr>
              <a:lnSpc>
                <a:spcPct val="17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3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 the old conditionals [BH </a:t>
            </a:r>
            <a:r>
              <a:rPr lang="en-US" sz="3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==&gt; </a:t>
            </a:r>
            <a:r>
              <a:rPr lang="en-US" sz="3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BRH, BE </a:t>
            </a:r>
            <a:r>
              <a:rPr lang="en-US" sz="3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==&gt; </a:t>
            </a:r>
            <a:r>
              <a:rPr lang="en-US" sz="3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BRE, </a:t>
            </a:r>
            <a:r>
              <a:rPr lang="en-US" sz="3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etc</a:t>
            </a:r>
            <a:r>
              <a:rPr lang="en-US" sz="3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</a:p>
          <a:p>
            <a:pPr>
              <a:lnSpc>
                <a:spcPct val="17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3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various branch-and-save</a:t>
            </a:r>
          </a:p>
          <a:p>
            <a:pPr>
              <a:lnSpc>
                <a:spcPct val="17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3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BCT, BXLE, BXH</a:t>
            </a:r>
          </a:p>
          <a:p>
            <a:pPr>
              <a:lnSpc>
                <a:spcPct val="17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3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execute</a:t>
            </a:r>
          </a:p>
          <a:p>
            <a:pPr>
              <a:lnSpc>
                <a:spcPct val="17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3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beware of unconditional branch - B </a:t>
            </a:r>
            <a:r>
              <a:rPr lang="en-US" sz="3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==&gt; </a:t>
            </a:r>
            <a:r>
              <a:rPr lang="en-US" sz="3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  TROUBLE</a:t>
            </a:r>
          </a:p>
          <a:p>
            <a:pPr>
              <a:lnSpc>
                <a:spcPct val="17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3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BRU is relative unconditional branch</a:t>
            </a:r>
          </a:p>
          <a:p>
            <a:pPr>
              <a:lnSpc>
                <a:spcPct val="17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3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displacement is signed 16-bit </a:t>
            </a:r>
            <a:r>
              <a:rPr lang="en-US" sz="3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halfword</a:t>
            </a:r>
            <a:r>
              <a:rPr lang="en-US" sz="3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amount</a:t>
            </a:r>
          </a:p>
          <a:p>
            <a:pPr>
              <a:lnSpc>
                <a:spcPct val="170000"/>
              </a:lnSpc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3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also a long form where displacement is signed 32-bit </a:t>
            </a:r>
            <a:r>
              <a:rPr lang="en-US" sz="3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halfword</a:t>
            </a:r>
            <a:r>
              <a:rPr lang="en-US" sz="3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amount</a:t>
            </a:r>
          </a:p>
        </p:txBody>
      </p:sp>
    </p:spTree>
    <p:extLst>
      <p:ext uri="{BB962C8B-B14F-4D97-AF65-F5344CB8AC3E}">
        <p14:creationId xmlns:p14="http://schemas.microsoft.com/office/powerpoint/2010/main" val="3864993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991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MORE BASE REGISTERS (cont.)</a:t>
            </a:r>
            <a:endParaRPr 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endParaRPr lang="en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" indent="0">
              <a:buNone/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loads, 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stores &amp;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compares - long signed displacements</a:t>
            </a:r>
          </a:p>
          <a:p>
            <a:pPr marL="137160" indent="0">
              <a:buNone/>
            </a:pPr>
            <a:endParaRPr lang="en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" indent="0">
              <a:buNone/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load address relative - long only - half-words</a:t>
            </a:r>
          </a:p>
          <a:p>
            <a:pPr marL="137160" indent="0">
              <a:buNone/>
            </a:pPr>
            <a:endParaRPr lang="en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37160" indent="0">
              <a:buNone/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 beware putting data and instructions too close together...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166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266</TotalTime>
  <Words>831</Words>
  <Application>Microsoft Office PowerPoint</Application>
  <PresentationFormat>On-screen Show (4:3)</PresentationFormat>
  <Paragraphs>182</Paragraphs>
  <Slides>24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Apex</vt:lpstr>
      <vt:lpstr>64-Bits  </vt:lpstr>
      <vt:lpstr>PRE-Z/ARCHITECTURE</vt:lpstr>
      <vt:lpstr>WHY 64 BITS OF ADDRESS SPACE?</vt:lpstr>
      <vt:lpstr> REGISTER NOMENCLATURE </vt:lpstr>
      <vt:lpstr>REGISTER NOMENCLATURE (cont.) </vt:lpstr>
      <vt:lpstr>The Lowly ADD Instruction</vt:lpstr>
      <vt:lpstr>PowerPoint Presentation</vt:lpstr>
      <vt:lpstr>NO MORE BASE REGISTERS !! </vt:lpstr>
      <vt:lpstr>NO MORE BASE REGISTERS (cont.)</vt:lpstr>
      <vt:lpstr>Branch Prediction </vt:lpstr>
      <vt:lpstr>MORE ABOUT INSTRUCTION CHANGES</vt:lpstr>
      <vt:lpstr>EVEN MORE ABOUT INSTRUCTION CHANGES</vt:lpstr>
      <vt:lpstr>STILL MORE ABOUT INSTRUCTION CHANGES</vt:lpstr>
      <vt:lpstr>AND EVEN MORE ABOUT INSTRUCTION CHANGES</vt:lpstr>
      <vt:lpstr>32 GPRs – REALLY??</vt:lpstr>
      <vt:lpstr>KEWL BIT-HANDLING INSTRUCTIONS</vt:lpstr>
      <vt:lpstr>ADDRESS SPACE SIZES</vt:lpstr>
      <vt:lpstr>BASIC ADDRESS TRANSLATION</vt:lpstr>
      <vt:lpstr>“BIG PAGE” TRANSLATION</vt:lpstr>
      <vt:lpstr>TRANSACTION FACILITY</vt:lpstr>
      <vt:lpstr>THIS IS NOT Z/LPAR</vt:lpstr>
      <vt:lpstr>FORMATS</vt:lpstr>
      <vt:lpstr>FORMATS</vt:lpstr>
      <vt:lpstr>FINALLY …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64-Bits</dc:title>
  <dc:creator>Joyce</dc:creator>
  <cp:lastModifiedBy>Joyce</cp:lastModifiedBy>
  <cp:revision>30</cp:revision>
  <cp:lastPrinted>2014-02-02T18:31:58Z</cp:lastPrinted>
  <dcterms:created xsi:type="dcterms:W3CDTF">2014-01-25T20:26:05Z</dcterms:created>
  <dcterms:modified xsi:type="dcterms:W3CDTF">2014-02-02T19:56:18Z</dcterms:modified>
</cp:coreProperties>
</file>